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</p:sldMasterIdLst>
  <p:notesMasterIdLst>
    <p:notesMasterId r:id="rId18"/>
  </p:notesMasterIdLst>
  <p:handoutMasterIdLst>
    <p:handoutMasterId r:id="rId19"/>
  </p:handoutMasterIdLst>
  <p:sldIdLst>
    <p:sldId id="404" r:id="rId2"/>
    <p:sldId id="393" r:id="rId3"/>
    <p:sldId id="394" r:id="rId4"/>
    <p:sldId id="407" r:id="rId5"/>
    <p:sldId id="410" r:id="rId6"/>
    <p:sldId id="408" r:id="rId7"/>
    <p:sldId id="402" r:id="rId8"/>
    <p:sldId id="406" r:id="rId9"/>
    <p:sldId id="413" r:id="rId10"/>
    <p:sldId id="411" r:id="rId11"/>
    <p:sldId id="412" r:id="rId12"/>
    <p:sldId id="403" r:id="rId13"/>
    <p:sldId id="409" r:id="rId14"/>
    <p:sldId id="396" r:id="rId15"/>
    <p:sldId id="397" r:id="rId16"/>
    <p:sldId id="387" r:id="rId17"/>
  </p:sldIdLst>
  <p:sldSz cx="11430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125">
          <p15:clr>
            <a:srgbClr val="A4A3A4"/>
          </p15:clr>
        </p15:guide>
        <p15:guide id="3" orient="horz" pos="4016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3552">
          <p15:clr>
            <a:srgbClr val="A4A3A4"/>
          </p15:clr>
        </p15:guide>
        <p15:guide id="6" pos="5617">
          <p15:clr>
            <a:srgbClr val="A4A3A4"/>
          </p15:clr>
        </p15:guide>
        <p15:guide id="7" pos="144">
          <p15:clr>
            <a:srgbClr val="A4A3A4"/>
          </p15:clr>
        </p15:guide>
        <p15:guide id="8" pos="2880">
          <p15:clr>
            <a:srgbClr val="A4A3A4"/>
          </p15:clr>
        </p15:guide>
        <p15:guide id="9" pos="7021">
          <p15:clr>
            <a:srgbClr val="A4A3A4"/>
          </p15:clr>
        </p15:guide>
        <p15:guide id="10" pos="180">
          <p15:clr>
            <a:srgbClr val="A4A3A4"/>
          </p15:clr>
        </p15:guide>
        <p15:guide id="11" pos="3600">
          <p15:clr>
            <a:srgbClr val="A4A3A4"/>
          </p15:clr>
        </p15:guide>
        <p15:guide id="12" pos="56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MAKVRS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4" autoAdjust="0"/>
    <p:restoredTop sz="95447"/>
  </p:normalViewPr>
  <p:slideViewPr>
    <p:cSldViewPr showGuides="1">
      <p:cViewPr>
        <p:scale>
          <a:sx n="97" d="100"/>
          <a:sy n="97" d="100"/>
        </p:scale>
        <p:origin x="664" y="192"/>
      </p:cViewPr>
      <p:guideLst>
        <p:guide orient="horz"/>
        <p:guide orient="horz" pos="125"/>
        <p:guide orient="horz" pos="4016"/>
        <p:guide orient="horz" pos="576"/>
        <p:guide orient="horz" pos="3552"/>
        <p:guide pos="5617"/>
        <p:guide pos="144"/>
        <p:guide pos="2880"/>
        <p:guide pos="7021"/>
        <p:guide pos="180"/>
        <p:guide pos="3600"/>
        <p:guide pos="56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DCFDD-4612-438F-B2D3-C78EE6CACA17}" type="datetimeFigureOut">
              <a:rPr lang="en-US" smtClean="0"/>
              <a:pPr/>
              <a:t>6/27/17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7EA57-5737-40F1-90CC-7E28AEF07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060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343FDDB0-466A-40D5-A46B-8421CF049DAE}" type="datetimeFigureOut">
              <a:rPr lang="en-US" smtClean="0"/>
              <a:pPr/>
              <a:t>6/27/17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685800"/>
            <a:ext cx="5715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4935FE3-9F03-4B44-A7B9-5DEB1C022E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67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35FE3-9F03-4B44-A7B9-5DEB1C022EA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71500" y="685800"/>
            <a:ext cx="5715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To reproduce this slide simply create a new slide, right click and select layout and apply the Notes&amp;Disclaimer layout.</a:t>
            </a:r>
          </a:p>
          <a:p>
            <a:endParaRPr lang="en-GB" smtClean="0"/>
          </a:p>
          <a:p>
            <a:endParaRPr lang="en-GB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2AFBB7-EFFC-4D8C-9E7B-D0F14A4B2312}" type="slidenum">
              <a:rPr lang="en-GB" smtClean="0">
                <a:latin typeface="Arial" pitchFamily="34" charset="0"/>
              </a:rPr>
              <a:pPr/>
              <a:t>16</a:t>
            </a:fld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4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85750" y="228600"/>
            <a:ext cx="10869930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64581" y="5353963"/>
            <a:ext cx="10904220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600200"/>
            <a:ext cx="97155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3556001"/>
            <a:ext cx="80010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105B-97EF-1648-92E6-1F831187B6B4}" type="datetime1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541A-86D2-F74B-8833-6815292E4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40A9-BFA2-8741-B5B7-3E616A932D90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85750" y="228600"/>
            <a:ext cx="10869930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826B4-E6C1-B048-93F1-2B997686186E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64581" y="714191"/>
            <a:ext cx="10904220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86750" y="1447801"/>
            <a:ext cx="257175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447800"/>
            <a:ext cx="752475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368" y="319630"/>
            <a:ext cx="10382251" cy="715285"/>
          </a:xfrm>
        </p:spPr>
        <p:txBody>
          <a:bodyPr/>
          <a:lstStyle>
            <a:lvl1pPr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400810"/>
            <a:ext cx="2527300" cy="393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01"/>
          <a:stretch/>
        </p:blipFill>
        <p:spPr>
          <a:xfrm>
            <a:off x="10443210" y="6473067"/>
            <a:ext cx="910590" cy="3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20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4" y="2747966"/>
            <a:ext cx="10860484" cy="1362075"/>
          </a:xfrm>
        </p:spPr>
        <p:txBody>
          <a:bodyPr anchor="ctr">
            <a:normAutofit/>
          </a:bodyPr>
          <a:lstStyle>
            <a:lvl1pPr algn="ctr">
              <a:defRPr sz="44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367C-A538-574D-B6DE-BC08F42B9D23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85750" y="228600"/>
            <a:ext cx="10869930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7559298" y="4203592"/>
            <a:ext cx="3595536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274150" y="4075290"/>
            <a:ext cx="6930644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535910" y="4087562"/>
            <a:ext cx="6834975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011861" y="4074175"/>
            <a:ext cx="4135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64581" y="4058555"/>
            <a:ext cx="10904220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40" y="2463560"/>
            <a:ext cx="97155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206" y="1437449"/>
            <a:ext cx="8022168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72639-53C4-A24D-8167-E06A5F0759F5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D667A-9B3C-E947-8D83-CBD42CAC0EAB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5819" y="2679192"/>
            <a:ext cx="4777740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806440" y="2679192"/>
            <a:ext cx="4777740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820" y="2678114"/>
            <a:ext cx="4777740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666" y="3429001"/>
            <a:ext cx="4775069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10250" y="2678113"/>
            <a:ext cx="4777740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281" y="3429001"/>
            <a:ext cx="4777740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A9C30-A7F3-2B4C-8A96-5FBC7EB4B913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B5B1-2DF0-C24A-B0D9-1A393772F28B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85750" y="228600"/>
            <a:ext cx="10869930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64581" y="714191"/>
            <a:ext cx="10904220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EDA4-6AC6-ED4E-9413-742DC7CE96AA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85750" y="228600"/>
            <a:ext cx="10869930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5D0E-5F61-4340-A247-7A53A8BBC57F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3581401"/>
            <a:ext cx="41910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64581" y="714191"/>
            <a:ext cx="10904220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43000" y="2286000"/>
            <a:ext cx="41910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4953" y="1828800"/>
            <a:ext cx="488009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85750" y="228600"/>
            <a:ext cx="10869930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64581" y="5353963"/>
            <a:ext cx="10904220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695" y="338667"/>
            <a:ext cx="4765806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5417" y="2785533"/>
            <a:ext cx="4773084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377E9-4B65-F64C-8C9D-DDEFAD269E07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173-87C9-47C0-A890-7AD8E27542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47750" y="1371600"/>
            <a:ext cx="445770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85750" y="228600"/>
            <a:ext cx="10869930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64581" y="1679429"/>
            <a:ext cx="10904220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338328"/>
            <a:ext cx="102870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90" y="6250165"/>
            <a:ext cx="4733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6700CBD7-A448-7841-8304-EA65A4360249}" type="datetime1">
              <a:rPr lang="en-US" smtClean="0"/>
              <a:t>6/27/17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048" y="6250165"/>
            <a:ext cx="47333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88860" y="6250164"/>
            <a:ext cx="1452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9FCA566-03EB-B94E-8196-2CA22398F12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085" y="2675467"/>
            <a:ext cx="9260416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01"/>
          <a:stretch/>
        </p:blipFill>
        <p:spPr>
          <a:xfrm>
            <a:off x="10443210" y="6473067"/>
            <a:ext cx="910590" cy="3087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3.doc"/><Relationship Id="rId4" Type="http://schemas.openxmlformats.org/officeDocument/2006/relationships/image" Target="../media/image17.emf"/><Relationship Id="rId5" Type="http://schemas.openxmlformats.org/officeDocument/2006/relationships/package" Target="../embeddings/Microsoft_Word_Document3.docx"/><Relationship Id="rId6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4.doc"/><Relationship Id="rId4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.in/books?id=hkzL6loGmEIC" TargetMode="External"/><Relationship Id="rId4" Type="http://schemas.openxmlformats.org/officeDocument/2006/relationships/hyperlink" Target="https://www.forbes.com/sites/ericjackson/2011/10/05/the-top-ten-lessons-steve-jobs-taught-us/#3f33c4e77bfb" TargetMode="External"/><Relationship Id="rId5" Type="http://schemas.openxmlformats.org/officeDocument/2006/relationships/hyperlink" Target="https://en.wikipedia.org/wiki/RGB_color_model" TargetMode="External"/><Relationship Id="rId6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books.google.co.in/books?id=hkzL6loGmEIC&amp;dq=swami+vivekanand+the+purpose+of+education+is+growth+of+humankind&amp;source=gbs_navlinks_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egov.ddit.ac.in/mood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8.emf"/><Relationship Id="rId5" Type="http://schemas.openxmlformats.org/officeDocument/2006/relationships/oleObject" Target="../embeddings/Microsoft_Word_97_-_2004_Document2.doc"/><Relationship Id="rId6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762000"/>
            <a:ext cx="9296400" cy="9906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Academical</a:t>
            </a:r>
            <a:r>
              <a:rPr lang="en-US" sz="4400" dirty="0">
                <a:solidFill>
                  <a:schemeClr val="tx1"/>
                </a:solidFill>
              </a:rPr>
              <a:t>++, Professional++, </a:t>
            </a:r>
            <a:r>
              <a:rPr lang="en-US" sz="4400" dirty="0" smtClean="0">
                <a:solidFill>
                  <a:schemeClr val="tx1"/>
                </a:solidFill>
              </a:rPr>
              <a:t>Social++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2438400"/>
            <a:ext cx="8051800" cy="3657600"/>
          </a:xfrm>
        </p:spPr>
        <p:txBody>
          <a:bodyPr>
            <a:normAutofit fontScale="62500" lnSpcReduction="20000"/>
          </a:bodyPr>
          <a:lstStyle/>
          <a:p>
            <a:r>
              <a:rPr lang="en-US" sz="4500" dirty="0" smtClean="0">
                <a:solidFill>
                  <a:schemeClr val="tx1"/>
                </a:solidFill>
              </a:rPr>
              <a:t>[True Education -&gt; Software Engineering]</a:t>
            </a:r>
          </a:p>
          <a:p>
            <a:r>
              <a:rPr lang="en-US" sz="3800" dirty="0" smtClean="0">
                <a:solidFill>
                  <a:schemeClr val="tx1"/>
                </a:solidFill>
              </a:rPr>
              <a:t>[Distinguished Facilitator]</a:t>
            </a:r>
          </a:p>
          <a:p>
            <a:endParaRPr lang="en-US" sz="3800" dirty="0" smtClean="0">
              <a:solidFill>
                <a:schemeClr val="tx1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Dr</a:t>
            </a:r>
            <a:r>
              <a:rPr lang="en-US" sz="4000" dirty="0" smtClean="0">
                <a:solidFill>
                  <a:schemeClr val="tx1"/>
                </a:solidFill>
              </a:rPr>
              <a:t>. </a:t>
            </a:r>
            <a:r>
              <a:rPr lang="en-US" sz="4000" dirty="0" err="1" smtClean="0">
                <a:solidFill>
                  <a:schemeClr val="tx1"/>
                </a:solidFill>
              </a:rPr>
              <a:t>Brijesh</a:t>
            </a:r>
            <a:r>
              <a:rPr lang="en-US" sz="4000" dirty="0" smtClean="0">
                <a:solidFill>
                  <a:schemeClr val="tx1"/>
                </a:solidFill>
              </a:rPr>
              <a:t> S. Bhatt (</a:t>
            </a:r>
            <a:r>
              <a:rPr lang="en-US" sz="4000" dirty="0" err="1" smtClean="0">
                <a:solidFill>
                  <a:schemeClr val="tx1"/>
                </a:solidFill>
              </a:rPr>
              <a:t>brij.ce@ddu.ac.in</a:t>
            </a:r>
            <a:r>
              <a:rPr lang="en-US" sz="4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Prof. </a:t>
            </a:r>
            <a:r>
              <a:rPr lang="en-US" sz="4000" dirty="0" err="1" smtClean="0">
                <a:solidFill>
                  <a:schemeClr val="tx1"/>
                </a:solidFill>
              </a:rPr>
              <a:t>Jigar</a:t>
            </a:r>
            <a:r>
              <a:rPr lang="en-US" sz="4000" dirty="0" smtClean="0">
                <a:solidFill>
                  <a:schemeClr val="tx1"/>
                </a:solidFill>
              </a:rPr>
              <a:t> M. Pandya (</a:t>
            </a:r>
            <a:r>
              <a:rPr lang="en-US" sz="4000" dirty="0" err="1" smtClean="0">
                <a:solidFill>
                  <a:schemeClr val="tx1"/>
                </a:solidFill>
              </a:rPr>
              <a:t>jigarpandya.ce@ddu.ac.in</a:t>
            </a:r>
            <a:r>
              <a:rPr lang="en-US" sz="4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Department of Computer Engineering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Faculty of Technology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DHARMSINH DESAI UNIVERSITY, NADIAD.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** This is a department activity. All staff members and students are involved in some or other initiative directly or indirectly. 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**Topics covered are not the  sole list of activities.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6" y="12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8633" y="543503"/>
            <a:ext cx="9380578" cy="6222422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Professional++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Following latest technological trends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professionally</a:t>
            </a:r>
            <a:endParaRPr lang="en-US" dirty="0"/>
          </a:p>
          <a:p>
            <a:pPr marL="742950" lvl="1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by Faculties</a:t>
            </a: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Ownership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 expertise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faculties are given roles to play and achieve milestones technically. i.e. setting up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latest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Node/Angular JS,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Cloud </a:t>
            </a:r>
            <a:r>
              <a:rPr lang="mr-IN" dirty="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Setting up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DokuWiki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Faculties come together for discussion and knowledge sharing about latest trends in software industry. </a:t>
            </a:r>
          </a:p>
          <a:p>
            <a:pPr lvl="3" algn="just">
              <a:lnSpc>
                <a:spcPts val="28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i.e. Hadoop Eco System Group successfully demonstrated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adoop and 	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applications.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algn="just">
              <a:lnSpc>
                <a:spcPts val="28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lvl="3" algn="just">
              <a:lnSpc>
                <a:spcPts val="28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DokuWiki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content management pertaining to group activities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such about exploring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adoop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ystem.</a:t>
            </a:r>
          </a:p>
          <a:p>
            <a:pPr marL="2571750" lvl="5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Systems Team worked to have Hadoop (Pseudo Distributed) ready laboratories based on the provided Software Deployment Document (SVDD).</a:t>
            </a:r>
          </a:p>
          <a:p>
            <a:pPr marL="2571750" lvl="5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Total 6 “Let’s learn” session and bookkeeping efforts easily generated  3-5 days Hadoop STTP worth material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okuWiki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770778"/>
              </p:ext>
            </p:extLst>
          </p:nvPr>
        </p:nvGraphicFramePr>
        <p:xfrm>
          <a:off x="1600201" y="1905000"/>
          <a:ext cx="942373" cy="595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8" name="Document" showAsIcon="1" r:id="rId3" imgW="965200" imgH="609600" progId="Word.Document.8">
                  <p:embed/>
                </p:oleObj>
              </mc:Choice>
              <mc:Fallback>
                <p:oleObj name="Document" showAsIcon="1" r:id="rId3" imgW="965200" imgH="6096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1" y="1905000"/>
                        <a:ext cx="942373" cy="595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793229"/>
              </p:ext>
            </p:extLst>
          </p:nvPr>
        </p:nvGraphicFramePr>
        <p:xfrm>
          <a:off x="1600200" y="2931437"/>
          <a:ext cx="899465" cy="568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9" name="Document" showAsIcon="1" r:id="rId5" imgW="965200" imgH="609600" progId="Word.Document.12">
                  <p:embed/>
                </p:oleObj>
              </mc:Choice>
              <mc:Fallback>
                <p:oleObj name="Document" showAsIcon="1" r:id="rId5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0200" y="2931437"/>
                        <a:ext cx="899465" cy="568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1" y="979418"/>
            <a:ext cx="9131300" cy="2044700"/>
          </a:xfrm>
          <a:prstGeom prst="rect">
            <a:avLst/>
          </a:prstGeom>
        </p:spPr>
      </p:pic>
      <p:pic>
        <p:nvPicPr>
          <p:cNvPr id="10" name="Picture 9" descr="Screen Shot 2017-06-05 at 4.22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08" y="1789068"/>
            <a:ext cx="4293993" cy="47711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6" y="12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527591"/>
            <a:ext cx="9067800" cy="836332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Professional++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Following latest technological trends professionally</a:t>
            </a:r>
            <a:endParaRPr lang="en-US" dirty="0"/>
          </a:p>
          <a:p>
            <a:pPr marL="742950" lvl="1" indent="-285750" algn="just">
              <a:lnSpc>
                <a:spcPts val="2800"/>
              </a:lnSpc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101101" y="4038600"/>
            <a:ext cx="246551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4" y="3024118"/>
            <a:ext cx="6042891" cy="34722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9672" y="3914982"/>
            <a:ext cx="2155739" cy="58477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150000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DokuWiki</a:t>
            </a:r>
            <a:endParaRPr lang="en-US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829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6" y="12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2500" y="2133600"/>
            <a:ext cx="9067800" cy="3985912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Committed for building next generation community</a:t>
            </a:r>
          </a:p>
          <a:p>
            <a:r>
              <a:rPr lang="en-US" dirty="0"/>
              <a:t> </a:t>
            </a:r>
            <a:endParaRPr lang="en-US" dirty="0" smtClean="0"/>
          </a:p>
          <a:p>
            <a:pPr marL="742950" lvl="1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Proposing software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solutions year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year on different agenda.</a:t>
            </a: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Women Safety - Development of a mobile app with all safety concerns pertaining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women. </a:t>
            </a:r>
          </a:p>
          <a:p>
            <a:pPr lvl="3" algn="just">
              <a:lnSpc>
                <a:spcPts val="28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	p.s. Industry Leaders examined and acclaimed this efforts. </a:t>
            </a:r>
          </a:p>
          <a:p>
            <a:pPr lvl="3" algn="just">
              <a:lnSpc>
                <a:spcPts val="28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Student, who developed was awarded higher rankings.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Growing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  <a:r>
              <a:rPr lang="mr-IN" dirty="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Supporting Training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sessions of basic computer knowledge for non-technical staff and school crowd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3" algn="just">
              <a:lnSpc>
                <a:spcPts val="2800"/>
              </a:lnSpc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8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28614"/>
              </p:ext>
            </p:extLst>
          </p:nvPr>
        </p:nvGraphicFramePr>
        <p:xfrm>
          <a:off x="1371600" y="3253248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" name="Document" showAsIcon="1" r:id="rId3" imgW="965200" imgH="609600" progId="Word.Document.8">
                  <p:embed/>
                </p:oleObj>
              </mc:Choice>
              <mc:Fallback>
                <p:oleObj name="Document" showAsIcon="1" r:id="rId3" imgW="965200" imgH="6096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3253248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6" y="12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715295"/>
            <a:ext cx="9067800" cy="1113331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Committed for building next generation community</a:t>
            </a:r>
          </a:p>
          <a:p>
            <a:r>
              <a:rPr lang="en-US" dirty="0"/>
              <a:t> </a:t>
            </a:r>
            <a:endParaRPr lang="en-US" dirty="0" smtClean="0"/>
          </a:p>
          <a:p>
            <a:pPr lvl="1" algn="just">
              <a:lnSpc>
                <a:spcPts val="28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Shot 2017-06-05 at 4.57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23580"/>
            <a:ext cx="6858000" cy="57344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4200" y="4419600"/>
            <a:ext cx="4278335" cy="46166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150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Personal Safety App </a:t>
            </a:r>
            <a:r>
              <a:rPr lang="mr-IN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Features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267200" y="4075044"/>
            <a:ext cx="39624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29000" y="2362200"/>
            <a:ext cx="39624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7" y="152400"/>
            <a:ext cx="10382251" cy="715285"/>
          </a:xfrm>
        </p:spPr>
        <p:txBody>
          <a:bodyPr/>
          <a:lstStyle/>
          <a:p>
            <a:r>
              <a:rPr lang="en-US" b="1" smtClean="0"/>
              <a:t>Section III </a:t>
            </a:r>
            <a:r>
              <a:rPr lang="en-US" smtClean="0"/>
              <a:t>- 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870998"/>
            <a:ext cx="10617678" cy="6124960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algn="just">
              <a:lnSpc>
                <a:spcPts val="2800"/>
              </a:lnSpc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get to learn different aspects and purposes from non-traditional sources like MOOC, immediate seniors, interns, professional trainers, industry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experts, Educational Institutes, Success Partners.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800"/>
              </a:lnSpc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Faculties get to develop while teaching and staying with the cutting edge technologies. Expanding the thought process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just reading text books, referring same old notes, etc.</a:t>
            </a:r>
          </a:p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“The goal of education is to manifest the divinity within.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pPr algn="just">
              <a:lnSpc>
                <a:spcPts val="28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- Quoted in book, ‘Saving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Humanity: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Swami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Vivekanand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Perspective’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just">
              <a:lnSpc>
                <a:spcPts val="28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And as understood by current generation, HUMANITY is DIVINITY. </a:t>
            </a:r>
          </a:p>
          <a:p>
            <a:pPr algn="just">
              <a:lnSpc>
                <a:spcPts val="28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Hence,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improvising upon Academics, Professionalism and Societal Solutions, we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imparting true education to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oneself to save humanity.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882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23875" y="304800"/>
            <a:ext cx="7324725" cy="10515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2"/>
              </a:lnSpc>
            </a:pPr>
            <a:r>
              <a:rPr lang="en-CA" sz="3600" b="1" dirty="0" smtClean="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rPr>
              <a:t>References</a:t>
            </a:r>
            <a:endParaRPr lang="en-CA" sz="3600" b="1" dirty="0">
              <a:solidFill>
                <a:srgbClr val="002060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lnSpc>
                <a:spcPts val="4122"/>
              </a:lnSpc>
            </a:pPr>
            <a:endParaRPr lang="en-CA" sz="3600" dirty="0">
              <a:solidFill>
                <a:srgbClr val="000000"/>
              </a:solidFill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900539" y="1346971"/>
            <a:ext cx="9709959" cy="471924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https://www.dokuwiki.org/dokuwiki#</a:t>
            </a:r>
            <a:endParaRPr lang="en-CA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>
              <a:lnSpc>
                <a:spcPts val="2300"/>
              </a:lnSpc>
            </a:pPr>
            <a:endParaRPr lang="en-CA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>
              <a:lnSpc>
                <a:spcPts val="2300"/>
              </a:lnSpc>
            </a:pPr>
            <a:r>
              <a:rPr lang="en-CA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https://onlinecourses.nptel.ac.in/explorer</a:t>
            </a:r>
          </a:p>
          <a:p>
            <a:pPr>
              <a:lnSpc>
                <a:spcPts val="2300"/>
              </a:lnSpc>
            </a:pPr>
            <a:endParaRPr lang="en-C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>
              <a:lnSpc>
                <a:spcPts val="2300"/>
              </a:lnSpc>
            </a:pPr>
            <a:r>
              <a:rPr lang="en-CA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CA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</a:t>
            </a:r>
            <a:r>
              <a:rPr lang="en-CA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books.google.co.in/books?id=hkzL6loGmEIC</a:t>
            </a:r>
            <a:endParaRPr lang="en-CA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endParaRPr lang="en-CA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https://www.forbes.com/sites/ericjackson/2011/10/05/the-top-ten-lessons-steve-jobs-taught-us/#</a:t>
            </a:r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3f33c4e77bfb</a:t>
            </a:r>
            <a:endParaRPr lang="en-CA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en.wikipedia.org/wiki/RGB_color_model</a:t>
            </a:r>
            <a:endParaRPr lang="en-CA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endParaRPr lang="en-CA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endParaRPr lang="en-CA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</a:pP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970366"/>
            <a:ext cx="2011680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4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THANK YOU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CA" sz="2200" dirty="0">
                <a:hlinkClick r:id="rId3"/>
              </a:rPr>
              <a:t>www.ddu.ac.in</a:t>
            </a: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3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2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690" y="152400"/>
            <a:ext cx="10744200" cy="80756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Section I- </a:t>
            </a:r>
            <a:r>
              <a:rPr lang="en-US" dirty="0" smtClean="0"/>
              <a:t>Background and Description of the achievement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828800"/>
            <a:ext cx="10933981" cy="4570260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Academical++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Professional++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Social++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900"/>
              </a:lnSpc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9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If an individual has reached the peak of any one from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cademics,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rofessionalism or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ociety but has not made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remarkable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ground for remaining then success dwells in vain. </a:t>
            </a:r>
          </a:p>
          <a:p>
            <a:pPr algn="just">
              <a:lnSpc>
                <a:spcPts val="29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ts val="29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Value added growth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cademically,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rofessionally and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ocially is must for the true balance. The Department of Computer Engineering,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DDU. has established objectives to attain all below for students and faculties.</a:t>
            </a:r>
          </a:p>
          <a:p>
            <a:pPr lvl="4" algn="just">
              <a:lnSpc>
                <a:spcPts val="2900"/>
              </a:lnSpc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 algn="just">
              <a:lnSpc>
                <a:spcPts val="29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Self development by strong academics</a:t>
            </a:r>
          </a:p>
          <a:p>
            <a:pPr marL="1200150" lvl="2" indent="-285750" algn="just">
              <a:lnSpc>
                <a:spcPts val="29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Group development by improved professionalism</a:t>
            </a:r>
          </a:p>
          <a:p>
            <a:pPr marL="1200150" lvl="2" indent="-285750" algn="just">
              <a:lnSpc>
                <a:spcPts val="29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Society development by innovative technical solutions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7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73" y="348476"/>
            <a:ext cx="10820253" cy="715285"/>
          </a:xfrm>
        </p:spPr>
        <p:txBody>
          <a:bodyPr/>
          <a:lstStyle/>
          <a:p>
            <a:r>
              <a:rPr lang="en-US" b="1" dirty="0" smtClean="0"/>
              <a:t>Section II </a:t>
            </a:r>
            <a:r>
              <a:rPr lang="en-US" dirty="0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2286000"/>
            <a:ext cx="9067800" cy="4067986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Academical++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Strengthening Academics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Differently: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MOOC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(Massive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nline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Days for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M.Tech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C.E.</a:t>
            </a: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themselves choose topics for which MOOC seems helping them differently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Total 11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such sessions (Videos) conducted during IV semester 2016_17</a:t>
            </a: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have learnt topics from internal faculties with certain example scenarios but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Mooc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on the same/similar topic explained the concept differently and hence students gained different insight of the topic learnt.</a:t>
            </a:r>
          </a:p>
          <a:p>
            <a:pPr marL="742950" lvl="1" indent="-285750" algn="just">
              <a:lnSpc>
                <a:spcPts val="2800"/>
              </a:lnSpc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3467"/>
              </p:ext>
            </p:extLst>
          </p:nvPr>
        </p:nvGraphicFramePr>
        <p:xfrm>
          <a:off x="1447800" y="401519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" name="Worksheet" showAsIcon="1" r:id="rId3" imgW="965200" imgH="609600" progId="Excel.Sheet.12">
                  <p:embed/>
                </p:oleObj>
              </mc:Choice>
              <mc:Fallback>
                <p:oleObj name="Worksheet" showAsIcon="1" r:id="rId3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401519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6" y="12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715294"/>
            <a:ext cx="9067800" cy="477260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Academical++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Strengthening Academics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Differently: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Shot 2017-06-05 at 4.4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10149766" cy="350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07974" y="3429000"/>
            <a:ext cx="4109843" cy="58477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150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List of MOOC Sessions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2600" y="5611576"/>
            <a:ext cx="848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Student “</a:t>
            </a:r>
            <a:r>
              <a:rPr lang="en-US" dirty="0" err="1" smtClean="0"/>
              <a:t>Makadia</a:t>
            </a:r>
            <a:r>
              <a:rPr lang="en-US" dirty="0" smtClean="0"/>
              <a:t> </a:t>
            </a:r>
            <a:r>
              <a:rPr lang="en-US" dirty="0" err="1" smtClean="0"/>
              <a:t>Parth</a:t>
            </a:r>
            <a:r>
              <a:rPr lang="en-US" dirty="0" smtClean="0"/>
              <a:t>” (Gate Qualified) secured UGC scholarship for his </a:t>
            </a:r>
            <a:r>
              <a:rPr lang="en-US" dirty="0" err="1" smtClean="0"/>
              <a:t>M.Tech</a:t>
            </a:r>
            <a:r>
              <a:rPr lang="en-US" dirty="0" smtClean="0"/>
              <a:t>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 worked on Hadoop File System during dissertation. 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8534400" y="2216178"/>
            <a:ext cx="304800" cy="3048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/>
          <p:cNvSpPr/>
          <p:nvPr/>
        </p:nvSpPr>
        <p:spPr>
          <a:xfrm>
            <a:off x="1368288" y="5605672"/>
            <a:ext cx="304800" cy="3048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06937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2419432"/>
            <a:ext cx="9067800" cy="4067986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Academical++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Strengthening Academics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Differently: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Connecting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Research/Technical Solutions: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 (Junior), who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researched 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Game Bot, Steganography and wishes to continue AI/NLP is being connected to students (Seniors), who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did internship at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IIT Bombay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similar topics.</a:t>
            </a: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Extended work by a team for confidential conversations using security algorithms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techniques; Connecting the past and current students’ work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ts val="2800"/>
              </a:lnSpc>
            </a:pPr>
            <a:endParaRPr lang="en-US" dirty="0" smtClean="0"/>
          </a:p>
          <a:p>
            <a:pPr algn="just">
              <a:lnSpc>
                <a:spcPts val="2800"/>
              </a:lnSpc>
            </a:pPr>
            <a:r>
              <a:rPr lang="en-US" sz="2400" dirty="0" smtClean="0"/>
              <a:t>“</a:t>
            </a:r>
            <a:r>
              <a:rPr lang="en-US" sz="2400" dirty="0"/>
              <a:t>You can't </a:t>
            </a:r>
            <a:r>
              <a:rPr lang="en-US" sz="2400" b="1" dirty="0"/>
              <a:t>connect</a:t>
            </a:r>
            <a:r>
              <a:rPr lang="en-US" sz="2400" dirty="0"/>
              <a:t> the </a:t>
            </a:r>
            <a:r>
              <a:rPr lang="en-US" sz="2400" b="1" dirty="0"/>
              <a:t>dots</a:t>
            </a:r>
            <a:r>
              <a:rPr lang="en-US" sz="2400" dirty="0"/>
              <a:t> looking forward; you can only connect them looking backwards.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- Steve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Jobs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5775"/>
              </p:ext>
            </p:extLst>
          </p:nvPr>
        </p:nvGraphicFramePr>
        <p:xfrm>
          <a:off x="1600200" y="3610016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"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3610016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9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6-05 at 4.48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600"/>
            <a:ext cx="10210800" cy="5926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6" y="12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715294"/>
            <a:ext cx="9067800" cy="477260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Academical++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Strengthening Academics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Differently: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5293" y="2743200"/>
            <a:ext cx="7071167" cy="46166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150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Game Bot </a:t>
            </a:r>
            <a:r>
              <a:rPr lang="mr-IN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Research/Development AI/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Stegnography</a:t>
            </a:r>
            <a:endParaRPr 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76194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1026" y="1747691"/>
            <a:ext cx="9067800" cy="4427059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Professional++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Following latest technological trends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professionally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( From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Identified Learning Sources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other than faculties )</a:t>
            </a: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talk  for the next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batch by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India selected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"Getting ready for interview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Seminar on Oracle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ERP, co-operated by Infosys Campus Connect and delivered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by Infosys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Expert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Internet of Things (IOT):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Interactions of sensors, actuators,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hypothetical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smartness and programmable models by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ducational Institute</a:t>
            </a: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Angular JS session by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Professional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Trainers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algn="just">
              <a:lnSpc>
                <a:spcPts val="2800"/>
              </a:lnSpc>
              <a:buFont typeface="Wingdings" pitchFamily="2" charset="2"/>
              <a:buChar char="Ø"/>
            </a:pP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Rollout of Foundation Program, developed and designed by Infosys Campus Connect,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uccess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artners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830817"/>
              </p:ext>
            </p:extLst>
          </p:nvPr>
        </p:nvGraphicFramePr>
        <p:xfrm>
          <a:off x="1447800" y="312420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3" name="Document" showAsIcon="1" r:id="rId3" imgW="965200" imgH="609600" progId="Word.Document.8">
                  <p:embed/>
                </p:oleObj>
              </mc:Choice>
              <mc:Fallback>
                <p:oleObj name="Document" showAsIcon="1" r:id="rId3" imgW="965200" imgH="6096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312420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460720"/>
              </p:ext>
            </p:extLst>
          </p:nvPr>
        </p:nvGraphicFramePr>
        <p:xfrm>
          <a:off x="1447800" y="386024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4" name="Document" showAsIcon="1" r:id="rId5" imgW="965200" imgH="609600" progId="Word.Document.8">
                  <p:embed/>
                </p:oleObj>
              </mc:Choice>
              <mc:Fallback>
                <p:oleObj name="Document" showAsIcon="1" r:id="rId5" imgW="965200" imgH="6096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7800" y="386024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3886200"/>
            <a:ext cx="7226300" cy="262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6" y="12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715294"/>
            <a:ext cx="9067800" cy="836332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Professional++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Following latest technological trends professionally</a:t>
            </a:r>
            <a:endParaRPr lang="en-US" dirty="0"/>
          </a:p>
          <a:p>
            <a:pPr marL="742950" lvl="1" indent="-285750" algn="just">
              <a:lnSpc>
                <a:spcPts val="2800"/>
              </a:lnSpc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84" y="1219200"/>
            <a:ext cx="3616831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099" y="1219200"/>
            <a:ext cx="3429000" cy="24993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97902" y="5791200"/>
            <a:ext cx="8974508" cy="461665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Seminar &amp; Student Interaction on Latest Technologies (ERP, Cloud)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184" y="1219200"/>
            <a:ext cx="3352800" cy="2514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03661" y="2559719"/>
            <a:ext cx="7225700" cy="95410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Amazon India </a:t>
            </a:r>
            <a:r>
              <a:rPr lang="mr-IN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Selected Interns</a:t>
            </a:r>
          </a:p>
          <a:p>
            <a:pPr algn="ctr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Sharing interview experience</a:t>
            </a:r>
            <a:endParaRPr 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5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6" y="12"/>
            <a:ext cx="10820253" cy="715285"/>
          </a:xfrm>
        </p:spPr>
        <p:txBody>
          <a:bodyPr/>
          <a:lstStyle/>
          <a:p>
            <a:r>
              <a:rPr lang="en-US" b="1" smtClean="0"/>
              <a:t>Section II </a:t>
            </a:r>
            <a:r>
              <a:rPr lang="en-US" smtClean="0"/>
              <a:t>- Justification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715294"/>
            <a:ext cx="9067800" cy="836332"/>
          </a:xfrm>
          <a:prstGeom prst="rect">
            <a:avLst/>
          </a:prstGeom>
          <a:noFill/>
        </p:spPr>
        <p:txBody>
          <a:bodyPr wrap="square" lIns="117043" tIns="58522" rIns="117043" bIns="58522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Professional++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Following latest technological trends professionally</a:t>
            </a:r>
            <a:endParaRPr lang="en-US" dirty="0"/>
          </a:p>
          <a:p>
            <a:pPr marL="742950" lvl="1" indent="-285750" algn="just">
              <a:lnSpc>
                <a:spcPts val="2800"/>
              </a:lnSpc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5486400" y="6400800"/>
            <a:ext cx="11618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6" y="1862774"/>
            <a:ext cx="5407819" cy="361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3733857"/>
            <a:ext cx="4480196" cy="2971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70" y="1824489"/>
            <a:ext cx="5296251" cy="35474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55793" y="2213241"/>
            <a:ext cx="7225700" cy="523220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  <a:scene3d>
            <a:camera prst="obliqueTopRight">
              <a:rot lat="0" lon="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tudents’ experience: Internet 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of Things (</a:t>
            </a:r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IoT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 </a:t>
            </a:r>
            <a:endParaRPr 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15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6044</TotalTime>
  <Words>793</Words>
  <Application>Microsoft Macintosh PowerPoint</Application>
  <PresentationFormat>Custom</PresentationFormat>
  <Paragraphs>130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Candara</vt:lpstr>
      <vt:lpstr>Mangal</vt:lpstr>
      <vt:lpstr>Symbol</vt:lpstr>
      <vt:lpstr>Wingdings</vt:lpstr>
      <vt:lpstr>Arial</vt:lpstr>
      <vt:lpstr>Waveform</vt:lpstr>
      <vt:lpstr>Worksheet</vt:lpstr>
      <vt:lpstr>Document</vt:lpstr>
      <vt:lpstr>Academical++, Professional++, Social++</vt:lpstr>
      <vt:lpstr>Section I- Background and Description of the achievement </vt:lpstr>
      <vt:lpstr>Section II - Justification</vt:lpstr>
      <vt:lpstr>Section II - Justification</vt:lpstr>
      <vt:lpstr>Section II - Justification</vt:lpstr>
      <vt:lpstr>Section II - Justification</vt:lpstr>
      <vt:lpstr>Section II - Justification</vt:lpstr>
      <vt:lpstr>Section II - Justification</vt:lpstr>
      <vt:lpstr>Section II - Justification</vt:lpstr>
      <vt:lpstr>Section II - Justification</vt:lpstr>
      <vt:lpstr>Section II - Justification</vt:lpstr>
      <vt:lpstr>Section II - Justification</vt:lpstr>
      <vt:lpstr>Section II - Justification</vt:lpstr>
      <vt:lpstr>Section III - Conclusion</vt:lpstr>
      <vt:lpstr>PowerPoint Presentation</vt:lpstr>
      <vt:lpstr>THANK YOU  www.ddu.ac.in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SudheerReddy_K</dc:creator>
  <cp:lastModifiedBy>Jigar Pandya</cp:lastModifiedBy>
  <cp:revision>737</cp:revision>
  <cp:lastPrinted>2017-06-28T08:22:47Z</cp:lastPrinted>
  <dcterms:created xsi:type="dcterms:W3CDTF">2013-05-05T14:52:23Z</dcterms:created>
  <dcterms:modified xsi:type="dcterms:W3CDTF">2017-06-28T11:02:12Z</dcterms:modified>
</cp:coreProperties>
</file>